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4" r:id="rId6"/>
    <p:sldId id="265" r:id="rId7"/>
    <p:sldId id="260" r:id="rId8"/>
    <p:sldId id="261" r:id="rId9"/>
    <p:sldId id="262" r:id="rId10"/>
    <p:sldId id="266" r:id="rId11"/>
    <p:sldId id="263" r:id="rId12"/>
  </p:sldIdLst>
  <p:sldSz cx="14630400" cy="8229600"/>
  <p:notesSz cx="8229600" cy="14630400"/>
  <p:embeddedFontLst>
    <p:embeddedFont>
      <p:font typeface="Fraunces Extra Bold" panose="020B0604020202020204" charset="0"/>
      <p:regular r:id="rId14"/>
    </p:embeddedFont>
    <p:embeddedFont>
      <p:font typeface="Nobile"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BC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52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885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1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a:scene3d>
            <a:camera prst="orthographicFront"/>
            <a:lightRig rig="threePt" dir="t"/>
          </a:scene3d>
          <a:sp3d contourW="12700">
            <a:bevelT w="349250" h="95250"/>
            <a:contourClr>
              <a:schemeClr val="accent5">
                <a:lumMod val="75000"/>
              </a:schemeClr>
            </a:contourClr>
          </a:sp3d>
        </p:spPr>
      </p:pic>
      <p:sp useBgFill="1">
        <p:nvSpPr>
          <p:cNvPr id="3" name="Text 0"/>
          <p:cNvSpPr/>
          <p:nvPr/>
        </p:nvSpPr>
        <p:spPr>
          <a:xfrm>
            <a:off x="793790" y="2691527"/>
            <a:ext cx="7556421" cy="1417558"/>
          </a:xfrm>
          <a:prstGeom prst="rect">
            <a:avLst/>
          </a:prstGeom>
          <a:ln/>
        </p:spPr>
        <p:txBody>
          <a:bodyPr wrap="square" lIns="0" tIns="0" rIns="0" bIns="0" rtlCol="0" anchor="t"/>
          <a:lstStyle/>
          <a:p>
            <a:pPr>
              <a:lnSpc>
                <a:spcPts val="5550"/>
              </a:lnSpc>
            </a:pPr>
            <a:r>
              <a:rPr lang="en-US" sz="4450" b="1" dirty="0">
                <a:solidFill>
                  <a:srgbClr val="3B4540"/>
                </a:solidFill>
                <a:latin typeface="Fraunces Extra Bold" pitchFamily="34" charset="0"/>
                <a:ea typeface="Fraunces Extra Bold" pitchFamily="34" charset="-122"/>
                <a:cs typeface="Fraunces Extra Bold" pitchFamily="34" charset="-120"/>
              </a:rPr>
              <a:t>WASH Access and Child Mortality</a:t>
            </a:r>
            <a:endParaRPr lang="en-US" sz="4450" dirty="0"/>
          </a:p>
        </p:txBody>
      </p:sp>
      <p:sp useBgFill="1">
        <p:nvSpPr>
          <p:cNvPr id="4" name="Text 1"/>
          <p:cNvSpPr/>
          <p:nvPr/>
        </p:nvSpPr>
        <p:spPr>
          <a:xfrm>
            <a:off x="793790" y="4449246"/>
            <a:ext cx="7556421" cy="1839793"/>
          </a:xfrm>
          <a:prstGeom prst="rect">
            <a:avLst/>
          </a:prstGeom>
          <a:ln/>
        </p:spPr>
        <p:txBody>
          <a:bodyPr wrap="square" lIns="0" tIns="0" rIns="0" bIns="0" rtlCol="0" anchor="t"/>
          <a:lstStyle/>
          <a:p>
            <a:pPr>
              <a:lnSpc>
                <a:spcPts val="2850"/>
              </a:lnSpc>
            </a:pPr>
            <a:r>
              <a:rPr lang="en-US" sz="1750" dirty="0">
                <a:solidFill>
                  <a:srgbClr val="405449"/>
                </a:solidFill>
                <a:latin typeface="Nobile" pitchFamily="34" charset="0"/>
              </a:rPr>
              <a:t>Done by Yvette</a:t>
            </a:r>
          </a:p>
          <a:p>
            <a:pPr>
              <a:lnSpc>
                <a:spcPts val="2850"/>
              </a:lnSpc>
            </a:pPr>
            <a:r>
              <a:rPr lang="en-US" sz="1750" dirty="0">
                <a:solidFill>
                  <a:srgbClr val="405449"/>
                </a:solidFill>
                <a:latin typeface="Nobile" pitchFamily="34" charset="0"/>
              </a:rPr>
              <a:t>                 Janviere</a:t>
            </a:r>
          </a:p>
          <a:p>
            <a:pPr>
              <a:lnSpc>
                <a:spcPts val="2850"/>
              </a:lnSpc>
            </a:pPr>
            <a:r>
              <a:rPr lang="en-US" sz="1750" dirty="0">
                <a:solidFill>
                  <a:srgbClr val="405449"/>
                </a:solidFill>
                <a:latin typeface="Nobile" pitchFamily="34" charset="0"/>
              </a:rPr>
              <a:t>                 Josiane and </a:t>
            </a:r>
          </a:p>
          <a:p>
            <a:pPr>
              <a:lnSpc>
                <a:spcPts val="2850"/>
              </a:lnSpc>
            </a:pPr>
            <a:r>
              <a:rPr lang="en-US" sz="1750" dirty="0">
                <a:solidFill>
                  <a:srgbClr val="405449"/>
                </a:solidFill>
                <a:latin typeface="Nobile" pitchFamily="34" charset="0"/>
              </a:rPr>
              <a:t>                 Solange</a:t>
            </a:r>
          </a:p>
          <a:p>
            <a:pPr>
              <a:lnSpc>
                <a:spcPts val="2850"/>
              </a:lnSpc>
            </a:pPr>
            <a:r>
              <a:rPr lang="en-US" sz="1750" dirty="0">
                <a:solidFill>
                  <a:srgbClr val="405449"/>
                </a:solidFill>
                <a:latin typeface="Nobile" pitchFamily="34" charset="0"/>
              </a:rPr>
              <a:t>                       </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p:cNvSpPr/>
          <p:nvPr/>
        </p:nvSpPr>
        <p:spPr>
          <a:xfrm>
            <a:off x="1002082" y="2034313"/>
            <a:ext cx="6851738" cy="810478"/>
          </a:xfrm>
          <a:prstGeom prst="rect">
            <a:avLst/>
          </a:prstGeom>
        </p:spPr>
        <p:txBody>
          <a:bodyPr wrap="square">
            <a:spAutoFit/>
          </a:bodyPr>
          <a:lstStyle/>
          <a:p>
            <a:pPr>
              <a:lnSpc>
                <a:spcPts val="5550"/>
              </a:lnSpc>
            </a:pPr>
            <a:r>
              <a:rPr lang="en-US" sz="4300" b="1" dirty="0">
                <a:solidFill>
                  <a:srgbClr val="3B4540"/>
                </a:solidFill>
                <a:latin typeface="Fraunces Extra Bold" pitchFamily="34" charset="0"/>
                <a:ea typeface="Fraunces Extra Bold" pitchFamily="34" charset="-122"/>
                <a:cs typeface="Fraunces Extra Bold" pitchFamily="34" charset="-120"/>
              </a:rPr>
              <a:t>Recommendations</a:t>
            </a:r>
            <a:endParaRPr lang="en-US" sz="4300" dirty="0"/>
          </a:p>
        </p:txBody>
      </p:sp>
      <p:pic>
        <p:nvPicPr>
          <p:cNvPr id="3" name="Image 0" descr="preencoded.png"/>
          <p:cNvPicPr>
            <a:picLocks noChangeAspect="1"/>
          </p:cNvPicPr>
          <p:nvPr/>
        </p:nvPicPr>
        <p:blipFill>
          <a:blip r:embed="rId2"/>
          <a:stretch>
            <a:fillRect/>
          </a:stretch>
        </p:blipFill>
        <p:spPr>
          <a:xfrm>
            <a:off x="9144000" y="0"/>
            <a:ext cx="5486400" cy="8204548"/>
          </a:xfrm>
          <a:prstGeom prst="rect">
            <a:avLst/>
          </a:prstGeom>
          <a:effectLst>
            <a:outerShdw blurRad="50800" dist="50800" dir="5400000" algn="ctr" rotWithShape="0">
              <a:srgbClr val="000000">
                <a:alpha val="79000"/>
              </a:srgbClr>
            </a:outerShdw>
          </a:effectLst>
        </p:spPr>
      </p:pic>
      <p:sp>
        <p:nvSpPr>
          <p:cNvPr id="6" name="TextBox 5"/>
          <p:cNvSpPr txBox="1"/>
          <p:nvPr/>
        </p:nvSpPr>
        <p:spPr>
          <a:xfrm>
            <a:off x="1002082" y="3574596"/>
            <a:ext cx="6400800" cy="1477328"/>
          </a:xfrm>
          <a:prstGeom prst="rect">
            <a:avLst/>
          </a:prstGeom>
          <a:noFill/>
        </p:spPr>
        <p:txBody>
          <a:bodyPr wrap="square" rtlCol="0">
            <a:spAutoFit/>
          </a:bodyPr>
          <a:lstStyle/>
          <a:p>
            <a:r>
              <a:rPr lang="en-US" dirty="0">
                <a:solidFill>
                  <a:srgbClr val="405449"/>
                </a:solidFill>
                <a:latin typeface="Nobile" pitchFamily="34" charset="0"/>
                <a:ea typeface="Nobile" pitchFamily="34" charset="-122"/>
                <a:cs typeface="Nobile" pitchFamily="34" charset="-120"/>
              </a:rPr>
              <a:t>1.Prioritize WASH Infrastructure in Low-Income .</a:t>
            </a:r>
          </a:p>
          <a:p>
            <a:endParaRPr lang="en-US" dirty="0">
              <a:solidFill>
                <a:srgbClr val="405449"/>
              </a:solidFill>
              <a:latin typeface="Nobile" pitchFamily="34" charset="0"/>
              <a:ea typeface="Nobile" pitchFamily="34" charset="-122"/>
              <a:cs typeface="Nobile" pitchFamily="34" charset="-120"/>
            </a:endParaRPr>
          </a:p>
          <a:p>
            <a:r>
              <a:rPr lang="en-US" dirty="0">
                <a:solidFill>
                  <a:srgbClr val="405449"/>
                </a:solidFill>
                <a:latin typeface="Nobile" pitchFamily="34" charset="0"/>
                <a:ea typeface="Nobile" pitchFamily="34" charset="-122"/>
                <a:cs typeface="Nobile" pitchFamily="34" charset="-120"/>
              </a:rPr>
              <a:t>2.Countries Focus on High-Impact Regions .</a:t>
            </a:r>
          </a:p>
          <a:p>
            <a:endParaRPr lang="en-US" dirty="0">
              <a:solidFill>
                <a:srgbClr val="405449"/>
              </a:solidFill>
              <a:latin typeface="Nobile" pitchFamily="34" charset="0"/>
              <a:ea typeface="Nobile" pitchFamily="34" charset="-122"/>
              <a:cs typeface="Nobile" pitchFamily="34" charset="-120"/>
            </a:endParaRPr>
          </a:p>
          <a:p>
            <a:r>
              <a:rPr lang="en-US" dirty="0">
                <a:solidFill>
                  <a:srgbClr val="405449"/>
                </a:solidFill>
                <a:latin typeface="Nobile" pitchFamily="34" charset="0"/>
                <a:ea typeface="Nobile" pitchFamily="34" charset="-122"/>
                <a:cs typeface="Nobile" pitchFamily="34" charset="-120"/>
              </a:rPr>
              <a:t>3. Monitor SDG 6 Progress with Real-Time Tools .</a:t>
            </a:r>
            <a:endParaRPr lang="en-US" dirty="0"/>
          </a:p>
        </p:txBody>
      </p:sp>
    </p:spTree>
    <p:extLst>
      <p:ext uri="{BB962C8B-B14F-4D97-AF65-F5344CB8AC3E}">
        <p14:creationId xmlns:p14="http://schemas.microsoft.com/office/powerpoint/2010/main" val="4125737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sp useBgFill="1">
        <p:nvSpPr>
          <p:cNvPr id="2" name="Text 0"/>
          <p:cNvSpPr/>
          <p:nvPr/>
        </p:nvSpPr>
        <p:spPr>
          <a:xfrm>
            <a:off x="6087649" y="513567"/>
            <a:ext cx="7214992" cy="288098"/>
          </a:xfrm>
          <a:prstGeom prst="rect">
            <a:avLst/>
          </a:prstGeom>
          <a:ln/>
        </p:spPr>
        <p:txBody>
          <a:bodyPr wrap="none" lIns="0" tIns="0" rIns="0" bIns="0" rtlCol="0" anchor="t"/>
          <a:lstStyle/>
          <a:p>
            <a:pPr>
              <a:lnSpc>
                <a:spcPts val="2750"/>
              </a:lnSpc>
            </a:pPr>
            <a:r>
              <a:rPr lang="en-US" sz="4000" b="1" dirty="0">
                <a:solidFill>
                  <a:srgbClr val="3B4540"/>
                </a:solidFill>
                <a:latin typeface="Fraunces Extra Bold" pitchFamily="34" charset="0"/>
                <a:ea typeface="Fraunces Extra Bold" pitchFamily="34" charset="-122"/>
                <a:cs typeface="Fraunces Extra Bold" pitchFamily="34" charset="-120"/>
              </a:rPr>
              <a:t>Conclusion and Next Steps</a:t>
            </a:r>
            <a:endParaRPr lang="en-US" sz="4000" dirty="0"/>
          </a:p>
        </p:txBody>
      </p:sp>
      <p:sp>
        <p:nvSpPr>
          <p:cNvPr id="3" name="Text 1"/>
          <p:cNvSpPr/>
          <p:nvPr/>
        </p:nvSpPr>
        <p:spPr>
          <a:xfrm rot="10800000">
            <a:off x="9131473" y="1553225"/>
            <a:ext cx="7221255" cy="1014610"/>
          </a:xfrm>
          <a:prstGeom prst="rect">
            <a:avLst/>
          </a:prstGeom>
          <a:noFill/>
          <a:ln/>
        </p:spPr>
        <p:txBody>
          <a:bodyPr wrap="none" lIns="0" tIns="0" rIns="0" bIns="0" rtlCol="0" anchor="t"/>
          <a:lstStyle/>
          <a:p>
            <a:pPr>
              <a:lnSpc>
                <a:spcPts val="1400"/>
              </a:lnSpc>
            </a:pPr>
            <a:endParaRPr lang="en-US" sz="1400" dirty="0"/>
          </a:p>
        </p:txBody>
      </p:sp>
      <p:sp>
        <p:nvSpPr>
          <p:cNvPr id="4" name="Text 2"/>
          <p:cNvSpPr/>
          <p:nvPr/>
        </p:nvSpPr>
        <p:spPr>
          <a:xfrm>
            <a:off x="396835" y="1490597"/>
            <a:ext cx="2020688" cy="263047"/>
          </a:xfrm>
          <a:prstGeom prst="rect">
            <a:avLst/>
          </a:prstGeom>
          <a:noFill/>
          <a:ln/>
        </p:spPr>
        <p:txBody>
          <a:bodyPr wrap="none" lIns="0" tIns="0" rIns="0" bIns="0" rtlCol="0" anchor="t"/>
          <a:lstStyle/>
          <a:p>
            <a:pPr>
              <a:lnSpc>
                <a:spcPts val="1350"/>
              </a:lnSpc>
            </a:pPr>
            <a:endParaRPr lang="en-US" sz="1600" dirty="0"/>
          </a:p>
        </p:txBody>
      </p:sp>
      <p:sp>
        <p:nvSpPr>
          <p:cNvPr id="5" name="Text 3"/>
          <p:cNvSpPr/>
          <p:nvPr/>
        </p:nvSpPr>
        <p:spPr>
          <a:xfrm>
            <a:off x="6638794" y="1640910"/>
            <a:ext cx="7594771" cy="576197"/>
          </a:xfrm>
          <a:prstGeom prst="rect">
            <a:avLst/>
          </a:prstGeom>
          <a:noFill/>
          <a:ln/>
        </p:spPr>
        <p:txBody>
          <a:bodyPr wrap="none" lIns="0" tIns="0" rIns="0" bIns="0" rtlCol="0" anchor="t"/>
          <a:lstStyle/>
          <a:p>
            <a:pPr marL="342900" indent="-342900">
              <a:lnSpc>
                <a:spcPts val="1400"/>
              </a:lnSpc>
              <a:buSzPct val="100000"/>
              <a:buChar char="•"/>
            </a:pPr>
            <a:endParaRPr lang="en-US" sz="1600" dirty="0"/>
          </a:p>
        </p:txBody>
      </p:sp>
      <p:sp>
        <p:nvSpPr>
          <p:cNvPr id="7" name="Text 5"/>
          <p:cNvSpPr/>
          <p:nvPr/>
        </p:nvSpPr>
        <p:spPr>
          <a:xfrm>
            <a:off x="6400800" y="1903956"/>
            <a:ext cx="7832765" cy="1340285"/>
          </a:xfrm>
          <a:prstGeom prst="rect">
            <a:avLst/>
          </a:prstGeom>
          <a:noFill/>
          <a:ln/>
        </p:spPr>
        <p:txBody>
          <a:bodyPr wrap="none" lIns="0" tIns="0" rIns="0" bIns="0" rtlCol="0" anchor="t"/>
          <a:lstStyle/>
          <a:p>
            <a:pPr marL="342900" indent="-342900">
              <a:lnSpc>
                <a:spcPts val="1400"/>
              </a:lnSpc>
              <a:buSzPct val="100000"/>
              <a:buChar char="•"/>
            </a:pPr>
            <a:endParaRPr lang="en-US" sz="1600" dirty="0"/>
          </a:p>
        </p:txBody>
      </p:sp>
      <p:sp>
        <p:nvSpPr>
          <p:cNvPr id="8" name="Text 6"/>
          <p:cNvSpPr/>
          <p:nvPr/>
        </p:nvSpPr>
        <p:spPr>
          <a:xfrm>
            <a:off x="396837" y="3118981"/>
            <a:ext cx="7857815" cy="1816273"/>
          </a:xfrm>
          <a:prstGeom prst="rect">
            <a:avLst/>
          </a:prstGeom>
          <a:noFill/>
          <a:ln/>
        </p:spPr>
        <p:txBody>
          <a:bodyPr wrap="none" lIns="0" tIns="0" rIns="0" bIns="0" rtlCol="0" anchor="t"/>
          <a:lstStyle/>
          <a:p>
            <a:pPr>
              <a:lnSpc>
                <a:spcPts val="1400"/>
              </a:lnSpc>
            </a:pPr>
            <a:endParaRPr lang="en-US" sz="1600" dirty="0"/>
          </a:p>
        </p:txBody>
      </p:sp>
      <p:pic>
        <p:nvPicPr>
          <p:cNvPr id="10" name="Image 0" descr="preencoded.png"/>
          <p:cNvPicPr>
            <a:picLocks noChangeAspect="1"/>
          </p:cNvPicPr>
          <p:nvPr/>
        </p:nvPicPr>
        <p:blipFill>
          <a:blip r:embed="rId3"/>
          <a:stretch>
            <a:fillRect/>
          </a:stretch>
        </p:blipFill>
        <p:spPr>
          <a:xfrm>
            <a:off x="0" y="0"/>
            <a:ext cx="5486400" cy="8229600"/>
          </a:xfrm>
          <a:prstGeom prst="rect">
            <a:avLst/>
          </a:prstGeom>
          <a:effectLst/>
        </p:spPr>
      </p:pic>
      <p:sp>
        <p:nvSpPr>
          <p:cNvPr id="11" name="TextBox 10"/>
          <p:cNvSpPr txBox="1"/>
          <p:nvPr/>
        </p:nvSpPr>
        <p:spPr>
          <a:xfrm>
            <a:off x="6087649" y="1027135"/>
            <a:ext cx="7653403" cy="2671885"/>
          </a:xfrm>
          <a:prstGeom prst="rect">
            <a:avLst/>
          </a:prstGeom>
          <a:noFill/>
        </p:spPr>
        <p:txBody>
          <a:bodyPr wrap="square" rtlCol="0">
            <a:spAutoFit/>
          </a:bodyPr>
          <a:lstStyle/>
          <a:p>
            <a:pPr>
              <a:lnSpc>
                <a:spcPts val="2850"/>
              </a:lnSpc>
            </a:pPr>
            <a:r>
              <a:rPr lang="en-US" dirty="0">
                <a:solidFill>
                  <a:srgbClr val="405449"/>
                </a:solidFill>
                <a:latin typeface="Nobile" pitchFamily="34" charset="0"/>
                <a:ea typeface="Nobile" pitchFamily="34" charset="-122"/>
                <a:cs typeface="Nobile" pitchFamily="34" charset="-120"/>
              </a:rPr>
              <a:t>Our findings show that better access to clean water and sanitation (WASH) helps reduce child deaths. But many poor countries,  especially in Sub-Saharan Africa, still lack these basic services. This is not just about numbers, real children are dying from preventable causes. To reach global goals like SDG 6, we need smart, targeted investments in WASH. Every child deserves clean water and a chance to live.</a:t>
            </a:r>
          </a:p>
        </p:txBody>
      </p:sp>
      <p:sp useBgFill="1">
        <p:nvSpPr>
          <p:cNvPr id="12" name="Rectangle 11"/>
          <p:cNvSpPr/>
          <p:nvPr/>
        </p:nvSpPr>
        <p:spPr>
          <a:xfrm>
            <a:off x="6087649" y="4546947"/>
            <a:ext cx="4847573" cy="451406"/>
          </a:xfrm>
          <a:prstGeom prst="rect">
            <a:avLst/>
          </a:prstGeom>
        </p:spPr>
        <p:txBody>
          <a:bodyPr wrap="square">
            <a:spAutoFit/>
          </a:bodyPr>
          <a:lstStyle/>
          <a:p>
            <a:pPr>
              <a:lnSpc>
                <a:spcPts val="2750"/>
              </a:lnSpc>
            </a:pPr>
            <a:r>
              <a:rPr lang="en-US" sz="2800" b="1" dirty="0">
                <a:solidFill>
                  <a:srgbClr val="3B4540"/>
                </a:solidFill>
                <a:latin typeface="Fraunces Extra Bold" pitchFamily="34" charset="0"/>
                <a:ea typeface="Fraunces Extra Bold" pitchFamily="34" charset="-122"/>
                <a:cs typeface="Fraunces Extra Bold" pitchFamily="34" charset="-120"/>
              </a:rPr>
              <a:t>Conclusion and Next Steps</a:t>
            </a:r>
            <a:endParaRPr lang="en-US" sz="2800" dirty="0"/>
          </a:p>
        </p:txBody>
      </p:sp>
      <p:sp>
        <p:nvSpPr>
          <p:cNvPr id="14" name="TextBox 13"/>
          <p:cNvSpPr txBox="1"/>
          <p:nvPr/>
        </p:nvSpPr>
        <p:spPr>
          <a:xfrm>
            <a:off x="6275540" y="5749447"/>
            <a:ext cx="6438378" cy="1184299"/>
          </a:xfrm>
          <a:prstGeom prst="rect">
            <a:avLst/>
          </a:prstGeom>
          <a:noFill/>
        </p:spPr>
        <p:txBody>
          <a:bodyPr wrap="square" rtlCol="0">
            <a:spAutoFit/>
          </a:bodyPr>
          <a:lstStyle/>
          <a:p>
            <a:pPr>
              <a:lnSpc>
                <a:spcPts val="2850"/>
              </a:lnSpc>
            </a:pPr>
            <a:r>
              <a:rPr lang="en-US" dirty="0">
                <a:solidFill>
                  <a:srgbClr val="405449"/>
                </a:solidFill>
                <a:latin typeface="Nobile" pitchFamily="34" charset="0"/>
                <a:ea typeface="Nobile" pitchFamily="34" charset="-122"/>
                <a:cs typeface="Nobile" pitchFamily="34" charset="-120"/>
              </a:rPr>
              <a:t>Interactive Dashboard for WASH &amp; Child Mortality </a:t>
            </a:r>
          </a:p>
          <a:p>
            <a:pPr>
              <a:lnSpc>
                <a:spcPts val="2850"/>
              </a:lnSpc>
            </a:pPr>
            <a:endParaRPr lang="en-US" dirty="0">
              <a:solidFill>
                <a:srgbClr val="405449"/>
              </a:solidFill>
              <a:latin typeface="Nobile" pitchFamily="34" charset="0"/>
              <a:ea typeface="Nobile" pitchFamily="34" charset="-122"/>
              <a:cs typeface="Nobile" pitchFamily="34" charset="-120"/>
            </a:endParaRPr>
          </a:p>
          <a:p>
            <a:pPr>
              <a:lnSpc>
                <a:spcPts val="2850"/>
              </a:lnSpc>
            </a:pPr>
            <a:r>
              <a:rPr lang="en-US" dirty="0">
                <a:solidFill>
                  <a:srgbClr val="405449"/>
                </a:solidFill>
                <a:latin typeface="Nobile" pitchFamily="34" charset="0"/>
                <a:ea typeface="Nobile" pitchFamily="34" charset="-122"/>
                <a:cs typeface="Nobile" pitchFamily="34" charset="-120"/>
              </a:rPr>
              <a:t>Insights Final Project Report Summary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useBgFill="1">
        <p:nvSpPr>
          <p:cNvPr id="2" name="Text 0"/>
          <p:cNvSpPr/>
          <p:nvPr/>
        </p:nvSpPr>
        <p:spPr>
          <a:xfrm>
            <a:off x="793790" y="1503123"/>
            <a:ext cx="5980748" cy="814192"/>
          </a:xfrm>
          <a:prstGeom prst="rect">
            <a:avLst/>
          </a:prstGeom>
          <a:ln w="63500">
            <a:noFill/>
            <a:miter lim="800000"/>
          </a:ln>
        </p:spPr>
        <p:txBody>
          <a:bodyPr wrap="none" lIns="0" tIns="0" rIns="0" bIns="0" rtlCol="0" anchor="t"/>
          <a:lstStyle/>
          <a:p>
            <a:pPr>
              <a:lnSpc>
                <a:spcPts val="5550"/>
              </a:lnSpc>
            </a:pPr>
            <a:r>
              <a:rPr lang="en-US" sz="4450" b="1" dirty="0">
                <a:solidFill>
                  <a:srgbClr val="3B4540"/>
                </a:solidFill>
                <a:latin typeface="Fraunces Extra Bold" pitchFamily="34" charset="0"/>
                <a:ea typeface="Fraunces Extra Bold" pitchFamily="34" charset="-122"/>
                <a:cs typeface="Fraunces Extra Bold" pitchFamily="34" charset="-120"/>
              </a:rPr>
              <a:t>Project Introduction</a:t>
            </a:r>
            <a:endParaRPr lang="en-US" sz="4450" dirty="0"/>
          </a:p>
        </p:txBody>
      </p:sp>
      <p:sp>
        <p:nvSpPr>
          <p:cNvPr id="3" name="Text 1"/>
          <p:cNvSpPr/>
          <p:nvPr/>
        </p:nvSpPr>
        <p:spPr>
          <a:xfrm>
            <a:off x="793791" y="3043825"/>
            <a:ext cx="13042821" cy="1706055"/>
          </a:xfrm>
          <a:prstGeom prst="rect">
            <a:avLst/>
          </a:prstGeom>
          <a:noFill/>
          <a:ln/>
        </p:spPr>
        <p:txBody>
          <a:bodyPr wrap="square" lIns="0" tIns="0" rIns="0" bIns="0" rtlCol="0" anchor="t"/>
          <a:lstStyle/>
          <a:p>
            <a:pPr>
              <a:lnSpc>
                <a:spcPts val="2850"/>
              </a:lnSpc>
            </a:pPr>
            <a:r>
              <a:rPr lang="en-US" sz="1750" dirty="0">
                <a:solidFill>
                  <a:srgbClr val="405449"/>
                </a:solidFill>
                <a:latin typeface="Nobile" pitchFamily="34" charset="0"/>
                <a:ea typeface="Nobile" pitchFamily="34" charset="-122"/>
                <a:cs typeface="Nobile" pitchFamily="34" charset="-120"/>
              </a:rPr>
              <a:t>Access to safe drinking water and adequate sanitation is a fundamental human right and crucial for sustainable development and public health. Despite global improvements, many low- and middle-income countries still struggle with universal access, leading to preventable health issues, especially among children under five.</a:t>
            </a:r>
            <a:endParaRPr lang="en-US" sz="1750" dirty="0"/>
          </a:p>
        </p:txBody>
      </p:sp>
      <p:sp>
        <p:nvSpPr>
          <p:cNvPr id="4" name="Text 2"/>
          <p:cNvSpPr/>
          <p:nvPr/>
        </p:nvSpPr>
        <p:spPr>
          <a:xfrm>
            <a:off x="793791" y="5005032"/>
            <a:ext cx="13042821" cy="725805"/>
          </a:xfrm>
          <a:prstGeom prst="rect">
            <a:avLst/>
          </a:prstGeom>
          <a:noFill/>
          <a:ln/>
        </p:spPr>
        <p:txBody>
          <a:bodyPr wrap="square" lIns="0" tIns="0" rIns="0" bIns="0" rtlCol="0" anchor="t"/>
          <a:lstStyle/>
          <a:p>
            <a:pPr>
              <a:lnSpc>
                <a:spcPts val="2850"/>
              </a:lnSpc>
            </a:pPr>
            <a:r>
              <a:rPr lang="en-US" sz="1750" dirty="0">
                <a:solidFill>
                  <a:srgbClr val="405449"/>
                </a:solidFill>
                <a:latin typeface="Nobile" pitchFamily="34" charset="0"/>
                <a:ea typeface="Nobile" pitchFamily="34" charset="-122"/>
                <a:cs typeface="Nobile" pitchFamily="34" charset="-120"/>
              </a:rPr>
              <a:t>This project uses WHO/UNICEF JMP and World Bank datasets to analyze how improved WASH services correlate with child mortality, aiming to inform public health strategies and advance SDG 6: Clean Water and Sanitation for All.</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useBgFill="1">
        <p:nvSpPr>
          <p:cNvPr id="2" name="Text 0"/>
          <p:cNvSpPr/>
          <p:nvPr/>
        </p:nvSpPr>
        <p:spPr>
          <a:xfrm>
            <a:off x="793790" y="1133951"/>
            <a:ext cx="7680008" cy="708779"/>
          </a:xfrm>
          <a:prstGeom prst="rect">
            <a:avLst/>
          </a:prstGeom>
          <a:ln>
            <a:noFill/>
          </a:ln>
        </p:spPr>
        <p:txBody>
          <a:bodyPr wrap="none" lIns="0" tIns="0" rIns="0" bIns="0" rtlCol="0" anchor="t"/>
          <a:lstStyle/>
          <a:p>
            <a:pPr>
              <a:lnSpc>
                <a:spcPts val="5550"/>
              </a:lnSpc>
            </a:pPr>
            <a:r>
              <a:rPr lang="en-US" sz="4450" b="1" dirty="0">
                <a:solidFill>
                  <a:srgbClr val="3B4540"/>
                </a:solidFill>
                <a:latin typeface="Fraunces Extra Bold" pitchFamily="34" charset="0"/>
                <a:ea typeface="Fraunces Extra Bold" pitchFamily="34" charset="-122"/>
                <a:cs typeface="Fraunces Extra Bold" pitchFamily="34" charset="-120"/>
              </a:rPr>
              <a:t>Project Progress Overview</a:t>
            </a:r>
            <a:endParaRPr lang="en-US" sz="4450" dirty="0"/>
          </a:p>
        </p:txBody>
      </p:sp>
      <p:sp>
        <p:nvSpPr>
          <p:cNvPr id="3" name="Text 1"/>
          <p:cNvSpPr/>
          <p:nvPr/>
        </p:nvSpPr>
        <p:spPr>
          <a:xfrm>
            <a:off x="793790" y="2409706"/>
            <a:ext cx="3593902" cy="354330"/>
          </a:xfrm>
          <a:prstGeom prst="rect">
            <a:avLst/>
          </a:prstGeom>
          <a:noFill/>
          <a:ln/>
        </p:spPr>
        <p:txBody>
          <a:bodyPr wrap="none" lIns="0" tIns="0" rIns="0" bIns="0" rtlCol="0" anchor="t"/>
          <a:lstStyle/>
          <a:p>
            <a:pPr>
              <a:lnSpc>
                <a:spcPts val="2750"/>
              </a:lnSpc>
            </a:pPr>
            <a:r>
              <a:rPr lang="en-US" sz="2200" b="1" dirty="0">
                <a:solidFill>
                  <a:srgbClr val="3B4540"/>
                </a:solidFill>
                <a:latin typeface="Fraunces Extra Bold" pitchFamily="34" charset="0"/>
                <a:ea typeface="Fraunces Extra Bold" pitchFamily="34" charset="-122"/>
                <a:cs typeface="Fraunces Extra Bold" pitchFamily="34" charset="-120"/>
              </a:rPr>
              <a:t>Week 1: Completed Tasks</a:t>
            </a:r>
            <a:endParaRPr lang="en-US" sz="2200" dirty="0"/>
          </a:p>
        </p:txBody>
      </p:sp>
      <p:sp>
        <p:nvSpPr>
          <p:cNvPr id="4" name="Text 2"/>
          <p:cNvSpPr/>
          <p:nvPr/>
        </p:nvSpPr>
        <p:spPr>
          <a:xfrm>
            <a:off x="793790" y="2990850"/>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Understood JMP and WDI dataset structure and context.</a:t>
            </a:r>
            <a:endParaRPr lang="en-US" sz="1750" dirty="0"/>
          </a:p>
        </p:txBody>
      </p:sp>
      <p:sp>
        <p:nvSpPr>
          <p:cNvPr id="5" name="Text 3"/>
          <p:cNvSpPr/>
          <p:nvPr/>
        </p:nvSpPr>
        <p:spPr>
          <a:xfrm>
            <a:off x="793790" y="3795951"/>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Successfully downloaded relevant datasets.</a:t>
            </a:r>
            <a:endParaRPr lang="en-US" sz="1750" dirty="0"/>
          </a:p>
        </p:txBody>
      </p:sp>
      <p:sp>
        <p:nvSpPr>
          <p:cNvPr id="6" name="Text 4"/>
          <p:cNvSpPr/>
          <p:nvPr/>
        </p:nvSpPr>
        <p:spPr>
          <a:xfrm>
            <a:off x="793790" y="4238149"/>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Cleaned, standardized, and merged datasets.</a:t>
            </a:r>
            <a:endParaRPr lang="en-US" sz="1750" dirty="0"/>
          </a:p>
        </p:txBody>
      </p:sp>
      <p:sp>
        <p:nvSpPr>
          <p:cNvPr id="7" name="Text 5"/>
          <p:cNvSpPr/>
          <p:nvPr/>
        </p:nvSpPr>
        <p:spPr>
          <a:xfrm>
            <a:off x="7599521" y="2409706"/>
            <a:ext cx="3231594" cy="354330"/>
          </a:xfrm>
          <a:prstGeom prst="rect">
            <a:avLst/>
          </a:prstGeom>
          <a:noFill/>
          <a:ln/>
        </p:spPr>
        <p:txBody>
          <a:bodyPr wrap="none" lIns="0" tIns="0" rIns="0" bIns="0" rtlCol="0" anchor="t"/>
          <a:lstStyle/>
          <a:p>
            <a:pPr>
              <a:lnSpc>
                <a:spcPts val="2750"/>
              </a:lnSpc>
            </a:pPr>
            <a:r>
              <a:rPr lang="en-US" sz="2200" b="1" dirty="0">
                <a:solidFill>
                  <a:srgbClr val="3B4540"/>
                </a:solidFill>
                <a:latin typeface="Fraunces Extra Bold" pitchFamily="34" charset="0"/>
                <a:ea typeface="Fraunces Extra Bold" pitchFamily="34" charset="-122"/>
                <a:cs typeface="Fraunces Extra Bold" pitchFamily="34" charset="-120"/>
              </a:rPr>
              <a:t>Week 2: Current Focus</a:t>
            </a:r>
            <a:endParaRPr lang="en-US" sz="2200" dirty="0"/>
          </a:p>
        </p:txBody>
      </p:sp>
      <p:sp>
        <p:nvSpPr>
          <p:cNvPr id="8" name="Text 6"/>
          <p:cNvSpPr/>
          <p:nvPr/>
        </p:nvSpPr>
        <p:spPr>
          <a:xfrm>
            <a:off x="7599523" y="2990852"/>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Exploratory Data Analysis (EDA) in progress.</a:t>
            </a:r>
            <a:endParaRPr lang="en-US" sz="1750" dirty="0"/>
          </a:p>
        </p:txBody>
      </p:sp>
      <p:sp>
        <p:nvSpPr>
          <p:cNvPr id="9" name="Text 7"/>
          <p:cNvSpPr/>
          <p:nvPr/>
        </p:nvSpPr>
        <p:spPr>
          <a:xfrm>
            <a:off x="7599523" y="3433050"/>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Visualizations created: line charts, heatmaps, bar graphs, scatter plots.</a:t>
            </a:r>
            <a:endParaRPr lang="en-US" sz="1750" dirty="0"/>
          </a:p>
        </p:txBody>
      </p:sp>
      <p:sp>
        <p:nvSpPr>
          <p:cNvPr id="10" name="Text 8"/>
          <p:cNvSpPr/>
          <p:nvPr/>
        </p:nvSpPr>
        <p:spPr>
          <a:xfrm>
            <a:off x="7599523" y="4238151"/>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Statistical tests: Pearson's r correlation analysis performed.</a:t>
            </a:r>
            <a:endParaRPr lang="en-US" sz="1750" dirty="0"/>
          </a:p>
        </p:txBody>
      </p:sp>
      <p:sp>
        <p:nvSpPr>
          <p:cNvPr id="11" name="Text 9"/>
          <p:cNvSpPr/>
          <p:nvPr/>
        </p:nvSpPr>
        <p:spPr>
          <a:xfrm>
            <a:off x="7599523" y="5043251"/>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Preliminary results show strong negative correlation between WASH access and child mortality.</a:t>
            </a:r>
            <a:endParaRPr lang="en-US" sz="1750" dirty="0"/>
          </a:p>
        </p:txBody>
      </p:sp>
      <p:sp>
        <p:nvSpPr>
          <p:cNvPr id="12" name="Text 10"/>
          <p:cNvSpPr/>
          <p:nvPr/>
        </p:nvSpPr>
        <p:spPr>
          <a:xfrm>
            <a:off x="7599523" y="5848352"/>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Regression analysis in progress to model predictive relationship.</a:t>
            </a:r>
            <a:endParaRPr lang="en-US" sz="1750" dirty="0"/>
          </a:p>
        </p:txBody>
      </p:sp>
      <p:sp>
        <p:nvSpPr>
          <p:cNvPr id="13" name="Text 11"/>
          <p:cNvSpPr/>
          <p:nvPr/>
        </p:nvSpPr>
        <p:spPr>
          <a:xfrm>
            <a:off x="7599523" y="6653453"/>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Documentation and reporting underway.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useBgFill="1">
        <p:nvSpPr>
          <p:cNvPr id="2" name="Text 0"/>
          <p:cNvSpPr/>
          <p:nvPr/>
        </p:nvSpPr>
        <p:spPr>
          <a:xfrm>
            <a:off x="793790" y="1607225"/>
            <a:ext cx="11291411" cy="708779"/>
          </a:xfrm>
          <a:prstGeom prst="rect">
            <a:avLst/>
          </a:prstGeom>
          <a:ln/>
        </p:spPr>
        <p:txBody>
          <a:bodyPr wrap="none" lIns="0" tIns="0" rIns="0" bIns="0" rtlCol="0" anchor="t"/>
          <a:lstStyle/>
          <a:p>
            <a:pPr>
              <a:lnSpc>
                <a:spcPts val="5550"/>
              </a:lnSpc>
            </a:pPr>
            <a:r>
              <a:rPr lang="en-US" sz="4450" b="1" dirty="0">
                <a:solidFill>
                  <a:srgbClr val="3B4540"/>
                </a:solidFill>
                <a:latin typeface="Fraunces Extra Bold" pitchFamily="34" charset="0"/>
                <a:ea typeface="Fraunces Extra Bold" pitchFamily="34" charset="-122"/>
                <a:cs typeface="Fraunces Extra Bold" pitchFamily="34" charset="-120"/>
              </a:rPr>
              <a:t>Key Insights: Trends and Relationships</a:t>
            </a:r>
            <a:endParaRPr lang="en-US" sz="4450" dirty="0"/>
          </a:p>
        </p:txBody>
      </p:sp>
      <p:sp>
        <p:nvSpPr>
          <p:cNvPr id="3" name="Text 1"/>
          <p:cNvSpPr/>
          <p:nvPr/>
        </p:nvSpPr>
        <p:spPr>
          <a:xfrm>
            <a:off x="793790" y="2882979"/>
            <a:ext cx="5047298" cy="354330"/>
          </a:xfrm>
          <a:prstGeom prst="rect">
            <a:avLst/>
          </a:prstGeom>
          <a:noFill/>
          <a:ln/>
        </p:spPr>
        <p:txBody>
          <a:bodyPr wrap="none" lIns="0" tIns="0" rIns="0" bIns="0" rtlCol="0" anchor="t"/>
          <a:lstStyle/>
          <a:p>
            <a:pPr>
              <a:lnSpc>
                <a:spcPts val="2750"/>
              </a:lnSpc>
            </a:pPr>
            <a:r>
              <a:rPr lang="en-US" sz="2400" b="1" dirty="0">
                <a:solidFill>
                  <a:srgbClr val="3B4540"/>
                </a:solidFill>
                <a:latin typeface="Fraunces Extra Bold" pitchFamily="34" charset="0"/>
              </a:rPr>
              <a:t>How water access trends over time</a:t>
            </a:r>
            <a:endParaRPr lang="en-US" sz="2400" dirty="0"/>
          </a:p>
        </p:txBody>
      </p:sp>
      <p:pic>
        <p:nvPicPr>
          <p:cNvPr id="4" name="Image 0" descr="preencoded.png"/>
          <p:cNvPicPr>
            <a:picLocks noChangeAspect="1"/>
          </p:cNvPicPr>
          <p:nvPr/>
        </p:nvPicPr>
        <p:blipFill>
          <a:blip r:embed="rId3"/>
          <a:stretch>
            <a:fillRect/>
          </a:stretch>
        </p:blipFill>
        <p:spPr>
          <a:xfrm>
            <a:off x="475990" y="3354674"/>
            <a:ext cx="6650192" cy="3158861"/>
          </a:xfrm>
          <a:prstGeom prst="rect">
            <a:avLst/>
          </a:prstGeom>
          <a:effectLst>
            <a:outerShdw blurRad="50800" dist="50800" dir="5400000" sx="102000" sy="102000" algn="ctr" rotWithShape="0">
              <a:schemeClr val="tx1">
                <a:alpha val="20000"/>
              </a:schemeClr>
            </a:outerShdw>
            <a:softEdge rad="12700"/>
          </a:effectLst>
        </p:spPr>
      </p:pic>
      <p:sp>
        <p:nvSpPr>
          <p:cNvPr id="5" name="Text 2"/>
          <p:cNvSpPr/>
          <p:nvPr/>
        </p:nvSpPr>
        <p:spPr>
          <a:xfrm>
            <a:off x="701458" y="6651321"/>
            <a:ext cx="6337041" cy="1290180"/>
          </a:xfrm>
          <a:prstGeom prst="rect">
            <a:avLst/>
          </a:prstGeom>
          <a:noFill/>
          <a:ln/>
        </p:spPr>
        <p:txBody>
          <a:bodyPr wrap="square" lIns="0" tIns="0" rIns="0" bIns="0" rtlCol="0" anchor="t"/>
          <a:lstStyle/>
          <a:p>
            <a:pPr>
              <a:lnSpc>
                <a:spcPts val="2850"/>
              </a:lnSpc>
            </a:pPr>
            <a:r>
              <a:rPr lang="en-US" sz="1750" dirty="0">
                <a:solidFill>
                  <a:srgbClr val="405449"/>
                </a:solidFill>
                <a:latin typeface="Nobile" pitchFamily="34" charset="0"/>
                <a:ea typeface="Nobile" pitchFamily="34" charset="-122"/>
                <a:cs typeface="Nobile" pitchFamily="34" charset="-120"/>
              </a:rPr>
              <a:t>In 2000, (low-income countries) had water  access of 67.8%. And in 2022, had 81.1%</a:t>
            </a:r>
          </a:p>
          <a:p>
            <a:pPr>
              <a:lnSpc>
                <a:spcPts val="2850"/>
              </a:lnSpc>
            </a:pPr>
            <a:r>
              <a:rPr lang="en-US" sz="1750" dirty="0">
                <a:solidFill>
                  <a:srgbClr val="405449"/>
                </a:solidFill>
                <a:latin typeface="Nobile" pitchFamily="34" charset="0"/>
                <a:ea typeface="Nobile" pitchFamily="34" charset="-122"/>
                <a:cs typeface="Nobile" pitchFamily="34" charset="-120"/>
              </a:rPr>
              <a:t>In 2000,(lower-middle income) had water access of 77.4% and in 2022, had 90.7%</a:t>
            </a:r>
          </a:p>
          <a:p>
            <a:pPr>
              <a:lnSpc>
                <a:spcPts val="2850"/>
              </a:lnSpc>
            </a:pPr>
            <a:endParaRPr lang="en-US" sz="1750" dirty="0"/>
          </a:p>
        </p:txBody>
      </p:sp>
      <p:sp>
        <p:nvSpPr>
          <p:cNvPr id="6" name="Text 3"/>
          <p:cNvSpPr/>
          <p:nvPr/>
        </p:nvSpPr>
        <p:spPr>
          <a:xfrm>
            <a:off x="7599521" y="2882979"/>
            <a:ext cx="5666542" cy="354330"/>
          </a:xfrm>
          <a:prstGeom prst="rect">
            <a:avLst/>
          </a:prstGeom>
          <a:noFill/>
          <a:ln/>
        </p:spPr>
        <p:txBody>
          <a:bodyPr wrap="none" lIns="0" tIns="0" rIns="0" bIns="0" rtlCol="0" anchor="t"/>
          <a:lstStyle/>
          <a:p>
            <a:pPr>
              <a:lnSpc>
                <a:spcPts val="2750"/>
              </a:lnSpc>
            </a:pPr>
            <a:r>
              <a:rPr lang="en-US" sz="2400" b="1" dirty="0">
                <a:solidFill>
                  <a:srgbClr val="3B4540"/>
                </a:solidFill>
                <a:latin typeface="Fraunces Extra Bold" pitchFamily="34" charset="0"/>
                <a:ea typeface="Fraunces Extra Bold" pitchFamily="34" charset="-122"/>
                <a:cs typeface="Fraunces Extra Bold" pitchFamily="34" charset="-120"/>
              </a:rPr>
              <a:t>How sanitation trends over time</a:t>
            </a:r>
            <a:endParaRPr lang="en-US" sz="2400" dirty="0"/>
          </a:p>
        </p:txBody>
      </p:sp>
      <p:pic>
        <p:nvPicPr>
          <p:cNvPr id="7" name="Image 1" descr="preencoded.png"/>
          <p:cNvPicPr>
            <a:picLocks noChangeAspect="1"/>
          </p:cNvPicPr>
          <p:nvPr/>
        </p:nvPicPr>
        <p:blipFill>
          <a:blip r:embed="rId4"/>
          <a:stretch>
            <a:fillRect/>
          </a:stretch>
        </p:blipFill>
        <p:spPr>
          <a:xfrm>
            <a:off x="7499315" y="3415709"/>
            <a:ext cx="6993300" cy="3097826"/>
          </a:xfrm>
          <a:prstGeom prst="rect">
            <a:avLst/>
          </a:prstGeom>
          <a:effectLst>
            <a:outerShdw blurRad="50800" dist="38100" dir="5400000" algn="t" rotWithShape="0">
              <a:prstClr val="black">
                <a:alpha val="40000"/>
              </a:prstClr>
            </a:outerShdw>
          </a:effectLst>
          <a:scene3d>
            <a:camera prst="orthographicFront"/>
            <a:lightRig rig="threePt" dir="t"/>
          </a:scene3d>
          <a:sp3d>
            <a:bevelT w="304800" h="95250"/>
          </a:sp3d>
        </p:spPr>
      </p:pic>
      <p:sp>
        <p:nvSpPr>
          <p:cNvPr id="8" name="Text 4"/>
          <p:cNvSpPr/>
          <p:nvPr/>
        </p:nvSpPr>
        <p:spPr>
          <a:xfrm>
            <a:off x="7599521" y="6651322"/>
            <a:ext cx="6244711" cy="1578278"/>
          </a:xfrm>
          <a:prstGeom prst="rect">
            <a:avLst/>
          </a:prstGeom>
          <a:noFill/>
          <a:ln/>
        </p:spPr>
        <p:txBody>
          <a:bodyPr wrap="square" lIns="0" tIns="0" rIns="0" bIns="0" rtlCol="0" anchor="t"/>
          <a:lstStyle/>
          <a:p>
            <a:pPr>
              <a:lnSpc>
                <a:spcPts val="2850"/>
              </a:lnSpc>
            </a:pPr>
            <a:r>
              <a:rPr lang="en-US" sz="1750" dirty="0">
                <a:solidFill>
                  <a:srgbClr val="405449"/>
                </a:solidFill>
                <a:latin typeface="Nobile" pitchFamily="34" charset="0"/>
                <a:ea typeface="Nobile" pitchFamily="34" charset="-122"/>
                <a:cs typeface="Nobile" pitchFamily="34" charset="-120"/>
              </a:rPr>
              <a:t>In 2000, (low-income countries) had Sanitation  access of 41.2%. And in 2022, had 54.2%</a:t>
            </a:r>
          </a:p>
          <a:p>
            <a:pPr>
              <a:lnSpc>
                <a:spcPts val="2850"/>
              </a:lnSpc>
            </a:pPr>
            <a:r>
              <a:rPr lang="en-US" sz="1750" dirty="0">
                <a:solidFill>
                  <a:srgbClr val="405449"/>
                </a:solidFill>
                <a:latin typeface="Nobile" pitchFamily="34" charset="0"/>
                <a:ea typeface="Nobile" pitchFamily="34" charset="-122"/>
                <a:cs typeface="Nobile" pitchFamily="34" charset="-120"/>
              </a:rPr>
              <a:t>In 2000,(lower-middle income) had Sanitation access of 46.3% and in 2022, had 72.5%</a:t>
            </a:r>
          </a:p>
          <a:p>
            <a:pPr>
              <a:lnSpc>
                <a:spcPts val="2850"/>
              </a:lnSpc>
            </a:pP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accent3">
            <a:alpha val="15000"/>
          </a:schemeClr>
        </a:solidFill>
        <a:effectLst/>
      </p:bgPr>
    </p:bg>
    <p:spTree>
      <p:nvGrpSpPr>
        <p:cNvPr id="1" name=""/>
        <p:cNvGrpSpPr/>
        <p:nvPr/>
      </p:nvGrpSpPr>
      <p:grpSpPr>
        <a:xfrm>
          <a:off x="0" y="0"/>
          <a:ext cx="0" cy="0"/>
          <a:chOff x="0" y="0"/>
          <a:chExt cx="0" cy="0"/>
        </a:xfrm>
      </p:grpSpPr>
      <p:sp>
        <p:nvSpPr>
          <p:cNvPr id="2" name="Rectangle 1"/>
          <p:cNvSpPr/>
          <p:nvPr/>
        </p:nvSpPr>
        <p:spPr>
          <a:xfrm>
            <a:off x="288099" y="0"/>
            <a:ext cx="11398685" cy="810478"/>
          </a:xfrm>
          <a:prstGeom prst="rect">
            <a:avLst/>
          </a:prstGeom>
          <a:effectLst>
            <a:outerShdw blurRad="50800" dist="50800" dir="5400000" algn="ctr" rotWithShape="0">
              <a:srgbClr val="000000">
                <a:alpha val="28000"/>
              </a:srgbClr>
            </a:outerShdw>
          </a:effectLst>
        </p:spPr>
        <p:txBody>
          <a:bodyPr wrap="square">
            <a:spAutoFit/>
          </a:bodyPr>
          <a:lstStyle/>
          <a:p>
            <a:pPr>
              <a:lnSpc>
                <a:spcPts val="5550"/>
              </a:lnSpc>
            </a:pPr>
            <a:r>
              <a:rPr lang="en-US" sz="4300" b="1" dirty="0">
                <a:solidFill>
                  <a:srgbClr val="3B4540"/>
                </a:solidFill>
                <a:latin typeface="Fraunces Extra Bold" pitchFamily="34" charset="0"/>
                <a:ea typeface="Fraunces Extra Bold" pitchFamily="34" charset="-122"/>
                <a:cs typeface="Fraunces Extra Bold" pitchFamily="34" charset="-120"/>
              </a:rPr>
              <a:t>Key Insights: Trends and Relationships</a:t>
            </a:r>
            <a:endParaRPr lang="en-US" sz="4300" dirty="0"/>
          </a:p>
        </p:txBody>
      </p:sp>
      <p:sp useBgFill="1">
        <p:nvSpPr>
          <p:cNvPr id="3" name="Rectangle 2"/>
          <p:cNvSpPr/>
          <p:nvPr/>
        </p:nvSpPr>
        <p:spPr>
          <a:xfrm>
            <a:off x="2755726" y="1265129"/>
            <a:ext cx="6474422" cy="451406"/>
          </a:xfrm>
          <a:prstGeom prst="rect">
            <a:avLst/>
          </a:prstGeom>
        </p:spPr>
        <p:txBody>
          <a:bodyPr wrap="square">
            <a:spAutoFit/>
          </a:bodyPr>
          <a:lstStyle/>
          <a:p>
            <a:pPr>
              <a:lnSpc>
                <a:spcPts val="2750"/>
              </a:lnSpc>
            </a:pPr>
            <a:r>
              <a:rPr lang="en-US" sz="2400" b="1" dirty="0">
                <a:solidFill>
                  <a:srgbClr val="3B4540"/>
                </a:solidFill>
                <a:latin typeface="Fraunces Extra Bold" pitchFamily="34" charset="0"/>
                <a:ea typeface="Fraunces Extra Bold" pitchFamily="34" charset="-122"/>
                <a:cs typeface="Fraunces Extra Bold" pitchFamily="34" charset="-120"/>
              </a:rPr>
              <a:t>Water Access vs. Under-5 Mortality</a:t>
            </a:r>
            <a:endParaRPr lang="en-US" sz="2400" dirty="0"/>
          </a:p>
        </p:txBody>
      </p:sp>
      <p:pic>
        <p:nvPicPr>
          <p:cNvPr id="5" name="Picture 4"/>
          <p:cNvPicPr>
            <a:picLocks noChangeAspect="1"/>
          </p:cNvPicPr>
          <p:nvPr/>
        </p:nvPicPr>
        <p:blipFill>
          <a:blip r:embed="rId2"/>
          <a:stretch>
            <a:fillRect/>
          </a:stretch>
        </p:blipFill>
        <p:spPr>
          <a:xfrm>
            <a:off x="463463" y="2063083"/>
            <a:ext cx="13290115" cy="4400348"/>
          </a:xfrm>
          <a:prstGeom prst="rect">
            <a:avLst/>
          </a:prstGeom>
          <a:effectLst>
            <a:outerShdw blurRad="50800" dist="38100" dir="2700000" algn="tl" rotWithShape="0">
              <a:prstClr val="black">
                <a:alpha val="40000"/>
              </a:prstClr>
            </a:outerShdw>
          </a:effectLst>
        </p:spPr>
      </p:pic>
      <p:sp>
        <p:nvSpPr>
          <p:cNvPr id="9" name="Rectangle 8"/>
          <p:cNvSpPr/>
          <p:nvPr/>
        </p:nvSpPr>
        <p:spPr>
          <a:xfrm>
            <a:off x="463463" y="6739003"/>
            <a:ext cx="13979047" cy="1202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850"/>
              </a:lnSpc>
            </a:pPr>
            <a:r>
              <a:rPr lang="en-US" dirty="0">
                <a:solidFill>
                  <a:srgbClr val="405449"/>
                </a:solidFill>
                <a:latin typeface="Nobile" pitchFamily="34" charset="0"/>
                <a:ea typeface="Nobile" pitchFamily="34" charset="-122"/>
                <a:cs typeface="Nobile" pitchFamily="34" charset="-120"/>
              </a:rPr>
              <a:t>I</a:t>
            </a:r>
          </a:p>
          <a:p>
            <a:pPr>
              <a:lnSpc>
                <a:spcPts val="2850"/>
              </a:lnSpc>
            </a:pPr>
            <a:r>
              <a:rPr lang="en-US" dirty="0">
                <a:solidFill>
                  <a:srgbClr val="405449"/>
                </a:solidFill>
                <a:latin typeface="Nobile" pitchFamily="34" charset="0"/>
                <a:ea typeface="Nobile" pitchFamily="34" charset="-122"/>
                <a:cs typeface="Nobile" pitchFamily="34" charset="-120"/>
              </a:rPr>
              <a:t>In 2000 Afghanistan (South Asia) achieved 19.6% improved water access with 137.6 under_5 mortality.</a:t>
            </a:r>
          </a:p>
          <a:p>
            <a:pPr>
              <a:lnSpc>
                <a:spcPts val="2850"/>
              </a:lnSpc>
            </a:pPr>
            <a:endParaRPr lang="en-US" dirty="0">
              <a:solidFill>
                <a:srgbClr val="405449"/>
              </a:solidFill>
              <a:latin typeface="Nobile" pitchFamily="34" charset="0"/>
              <a:ea typeface="Nobile" pitchFamily="34" charset="-122"/>
              <a:cs typeface="Nobile" pitchFamily="34" charset="-120"/>
            </a:endParaRPr>
          </a:p>
          <a:p>
            <a:pPr>
              <a:lnSpc>
                <a:spcPts val="2850"/>
              </a:lnSpc>
            </a:pPr>
            <a:r>
              <a:rPr lang="en-US" dirty="0">
                <a:solidFill>
                  <a:srgbClr val="405449"/>
                </a:solidFill>
                <a:latin typeface="Nobile" pitchFamily="34" charset="0"/>
                <a:ea typeface="Nobile" pitchFamily="34" charset="-122"/>
                <a:cs typeface="Nobile" pitchFamily="34" charset="-120"/>
              </a:rPr>
              <a:t>In 2022, Pakistan (South Asia) achieved 99.2% improved water access with 0 under-5 mortality.</a:t>
            </a:r>
            <a:endParaRPr lang="en-US" dirty="0"/>
          </a:p>
          <a:p>
            <a:pPr>
              <a:lnSpc>
                <a:spcPts val="2850"/>
              </a:lnSpc>
            </a:pPr>
            <a:endParaRPr lang="en-US" dirty="0">
              <a:solidFill>
                <a:srgbClr val="405449"/>
              </a:solidFill>
              <a:latin typeface="Nobile" pitchFamily="34" charset="0"/>
              <a:ea typeface="Nobile" pitchFamily="34" charset="-122"/>
              <a:cs typeface="Nobile" pitchFamily="34" charset="-120"/>
            </a:endParaRPr>
          </a:p>
        </p:txBody>
      </p:sp>
    </p:spTree>
    <p:extLst>
      <p:ext uri="{BB962C8B-B14F-4D97-AF65-F5344CB8AC3E}">
        <p14:creationId xmlns:p14="http://schemas.microsoft.com/office/powerpoint/2010/main" val="609710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p:cNvSpPr/>
          <p:nvPr/>
        </p:nvSpPr>
        <p:spPr>
          <a:xfrm>
            <a:off x="1891430" y="1227551"/>
            <a:ext cx="10008295" cy="451406"/>
          </a:xfrm>
          <a:prstGeom prst="rect">
            <a:avLst/>
          </a:prstGeom>
        </p:spPr>
        <p:txBody>
          <a:bodyPr wrap="square">
            <a:spAutoFit/>
          </a:bodyPr>
          <a:lstStyle/>
          <a:p>
            <a:pPr>
              <a:lnSpc>
                <a:spcPts val="2750"/>
              </a:lnSpc>
            </a:pPr>
            <a:r>
              <a:rPr lang="en-US" sz="2400" b="1" dirty="0">
                <a:solidFill>
                  <a:srgbClr val="3B4540"/>
                </a:solidFill>
                <a:latin typeface="Fraunces Extra Bold" pitchFamily="34" charset="0"/>
                <a:ea typeface="Fraunces Extra Bold" pitchFamily="34" charset="-122"/>
                <a:cs typeface="Fraunces Extra Bold" pitchFamily="34" charset="-120"/>
              </a:rPr>
              <a:t>Sanitation Access vs. Under-5 Mortality</a:t>
            </a:r>
            <a:endParaRPr lang="en-US" sz="2400" dirty="0"/>
          </a:p>
        </p:txBody>
      </p:sp>
      <p:sp useBgFill="1">
        <p:nvSpPr>
          <p:cNvPr id="3" name="Rectangle 2"/>
          <p:cNvSpPr/>
          <p:nvPr/>
        </p:nvSpPr>
        <p:spPr>
          <a:xfrm>
            <a:off x="864295" y="-137786"/>
            <a:ext cx="11035429" cy="810478"/>
          </a:xfrm>
          <a:prstGeom prst="rect">
            <a:avLst/>
          </a:prstGeom>
        </p:spPr>
        <p:txBody>
          <a:bodyPr wrap="square">
            <a:spAutoFit/>
          </a:bodyPr>
          <a:lstStyle/>
          <a:p>
            <a:pPr>
              <a:lnSpc>
                <a:spcPts val="5550"/>
              </a:lnSpc>
            </a:pPr>
            <a:r>
              <a:rPr lang="en-US" sz="4300" b="1" dirty="0">
                <a:solidFill>
                  <a:srgbClr val="3B4540"/>
                </a:solidFill>
                <a:latin typeface="Fraunces Extra Bold" pitchFamily="34" charset="0"/>
                <a:ea typeface="Fraunces Extra Bold" pitchFamily="34" charset="-122"/>
                <a:cs typeface="Fraunces Extra Bold" pitchFamily="34" charset="-120"/>
              </a:rPr>
              <a:t>Key Insights: Trends and Relationships</a:t>
            </a:r>
            <a:endParaRPr lang="en-US" sz="4300" dirty="0"/>
          </a:p>
        </p:txBody>
      </p:sp>
      <p:pic>
        <p:nvPicPr>
          <p:cNvPr id="4" name="Picture 3"/>
          <p:cNvPicPr>
            <a:picLocks noChangeAspect="1"/>
          </p:cNvPicPr>
          <p:nvPr/>
        </p:nvPicPr>
        <p:blipFill>
          <a:blip r:embed="rId2"/>
          <a:stretch>
            <a:fillRect/>
          </a:stretch>
        </p:blipFill>
        <p:spPr>
          <a:xfrm>
            <a:off x="1002082" y="2339883"/>
            <a:ext cx="12663814" cy="4374067"/>
          </a:xfrm>
          <a:prstGeom prst="rect">
            <a:avLst/>
          </a:prstGeom>
          <a:effectLst>
            <a:outerShdw blurRad="50800" dist="50800" dir="6660000" algn="ctr" rotWithShape="0">
              <a:srgbClr val="000000">
                <a:alpha val="52000"/>
              </a:srgbClr>
            </a:outerShdw>
          </a:effectLst>
        </p:spPr>
      </p:pic>
      <p:sp>
        <p:nvSpPr>
          <p:cNvPr id="6" name="TextBox 5"/>
          <p:cNvSpPr txBox="1"/>
          <p:nvPr/>
        </p:nvSpPr>
        <p:spPr>
          <a:xfrm>
            <a:off x="1002082" y="7352778"/>
            <a:ext cx="12663814" cy="836126"/>
          </a:xfrm>
          <a:prstGeom prst="rect">
            <a:avLst/>
          </a:prstGeom>
          <a:noFill/>
        </p:spPr>
        <p:txBody>
          <a:bodyPr wrap="square" rtlCol="0">
            <a:spAutoFit/>
          </a:bodyPr>
          <a:lstStyle/>
          <a:p>
            <a:pPr>
              <a:lnSpc>
                <a:spcPts val="2850"/>
              </a:lnSpc>
            </a:pPr>
            <a:r>
              <a:rPr lang="en-US" dirty="0">
                <a:solidFill>
                  <a:srgbClr val="405449"/>
                </a:solidFill>
                <a:latin typeface="Nobile" pitchFamily="34" charset="0"/>
                <a:ea typeface="Nobile" pitchFamily="34" charset="-122"/>
                <a:cs typeface="Nobile" pitchFamily="34" charset="-120"/>
              </a:rPr>
              <a:t>In 2000, Tanzania (Sub-Saharan Africa) had 8% improved sanitation access with 122.9 under-5 mortality . </a:t>
            </a:r>
          </a:p>
          <a:p>
            <a:pPr>
              <a:lnSpc>
                <a:spcPts val="2850"/>
              </a:lnSpc>
            </a:pPr>
            <a:r>
              <a:rPr lang="en-US" dirty="0">
                <a:solidFill>
                  <a:srgbClr val="405449"/>
                </a:solidFill>
                <a:latin typeface="Nobile" pitchFamily="34" charset="0"/>
                <a:ea typeface="Nobile" pitchFamily="34" charset="-122"/>
                <a:cs typeface="Nobile" pitchFamily="34" charset="-120"/>
              </a:rPr>
              <a:t>In 2022, the Philippines (East Asia &amp; Pacific) had 93.5% improved sanitation access with 0 under-5 mortality.</a:t>
            </a:r>
            <a:endParaRPr lang="en-US" dirty="0"/>
          </a:p>
        </p:txBody>
      </p:sp>
    </p:spTree>
    <p:extLst>
      <p:ext uri="{BB962C8B-B14F-4D97-AF65-F5344CB8AC3E}">
        <p14:creationId xmlns:p14="http://schemas.microsoft.com/office/powerpoint/2010/main" val="16783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useBgFill="1">
        <p:nvSpPr>
          <p:cNvPr id="2" name="Text 0"/>
          <p:cNvSpPr/>
          <p:nvPr/>
        </p:nvSpPr>
        <p:spPr>
          <a:xfrm>
            <a:off x="770334" y="605195"/>
            <a:ext cx="9951839" cy="687824"/>
          </a:xfrm>
          <a:prstGeom prst="rect">
            <a:avLst/>
          </a:prstGeom>
          <a:ln/>
        </p:spPr>
        <p:txBody>
          <a:bodyPr wrap="none" lIns="0" tIns="0" rIns="0" bIns="0" rtlCol="0" anchor="t"/>
          <a:lstStyle/>
          <a:p>
            <a:pPr>
              <a:lnSpc>
                <a:spcPts val="5400"/>
              </a:lnSpc>
            </a:pPr>
            <a:r>
              <a:rPr lang="en-US" sz="4300" b="1" dirty="0">
                <a:solidFill>
                  <a:srgbClr val="3B4540"/>
                </a:solidFill>
                <a:latin typeface="Fraunces Extra Bold" pitchFamily="34" charset="0"/>
                <a:ea typeface="Fraunces Extra Bold" pitchFamily="34" charset="-122"/>
                <a:cs typeface="Fraunces Extra Bold" pitchFamily="34" charset="-120"/>
              </a:rPr>
              <a:t>Key Insights: Country Comparisons</a:t>
            </a:r>
            <a:endParaRPr lang="en-US" sz="4300" dirty="0"/>
          </a:p>
        </p:txBody>
      </p:sp>
      <p:sp useBgFill="1">
        <p:nvSpPr>
          <p:cNvPr id="3" name="Text 1"/>
          <p:cNvSpPr/>
          <p:nvPr/>
        </p:nvSpPr>
        <p:spPr>
          <a:xfrm>
            <a:off x="770334" y="1843087"/>
            <a:ext cx="6276380" cy="687705"/>
          </a:xfrm>
          <a:prstGeom prst="rect">
            <a:avLst/>
          </a:prstGeom>
          <a:ln/>
        </p:spPr>
        <p:txBody>
          <a:bodyPr wrap="square" lIns="0" tIns="0" rIns="0" bIns="0" rtlCol="0" anchor="t"/>
          <a:lstStyle/>
          <a:p>
            <a:pPr>
              <a:lnSpc>
                <a:spcPts val="2700"/>
              </a:lnSpc>
            </a:pPr>
            <a:r>
              <a:rPr lang="en-US" sz="2150" b="1" dirty="0">
                <a:solidFill>
                  <a:srgbClr val="3B4540"/>
                </a:solidFill>
                <a:latin typeface="Fraunces Extra Bold" pitchFamily="34" charset="0"/>
                <a:ea typeface="Fraunces Extra Bold" pitchFamily="34" charset="-122"/>
                <a:cs typeface="Fraunces Extra Bold" pitchFamily="34" charset="-120"/>
              </a:rPr>
              <a:t>Top 10 Countries with Improved Water Access</a:t>
            </a:r>
            <a:endParaRPr lang="en-US" sz="2150" dirty="0"/>
          </a:p>
        </p:txBody>
      </p:sp>
      <p:pic>
        <p:nvPicPr>
          <p:cNvPr id="4" name="Image 0" descr="preencoded.png"/>
          <p:cNvPicPr>
            <a:picLocks noChangeAspect="1"/>
          </p:cNvPicPr>
          <p:nvPr/>
        </p:nvPicPr>
        <p:blipFill>
          <a:blip r:embed="rId3"/>
          <a:stretch>
            <a:fillRect/>
          </a:stretch>
        </p:blipFill>
        <p:spPr>
          <a:xfrm>
            <a:off x="388307" y="2778323"/>
            <a:ext cx="6256333" cy="3810000"/>
          </a:xfrm>
          <a:prstGeom prst="rect">
            <a:avLst/>
          </a:prstGeom>
          <a:effectLst>
            <a:outerShdw blurRad="50800" dist="50800" dir="5400000" sx="102000" sy="102000" algn="ctr" rotWithShape="0">
              <a:srgbClr val="000000">
                <a:alpha val="20000"/>
              </a:srgbClr>
            </a:outerShdw>
          </a:effectLst>
        </p:spPr>
      </p:pic>
      <p:sp>
        <p:nvSpPr>
          <p:cNvPr id="5" name="Text 2"/>
          <p:cNvSpPr/>
          <p:nvPr/>
        </p:nvSpPr>
        <p:spPr>
          <a:xfrm>
            <a:off x="770334" y="6835854"/>
            <a:ext cx="6276380" cy="704374"/>
          </a:xfrm>
          <a:prstGeom prst="rect">
            <a:avLst/>
          </a:prstGeom>
          <a:noFill/>
          <a:ln/>
        </p:spPr>
        <p:txBody>
          <a:bodyPr wrap="square" lIns="0" tIns="0" rIns="0" bIns="0" rtlCol="0" anchor="t"/>
          <a:lstStyle/>
          <a:p>
            <a:pPr>
              <a:lnSpc>
                <a:spcPts val="2750"/>
              </a:lnSpc>
            </a:pPr>
            <a:r>
              <a:rPr lang="en-US" sz="1700" dirty="0">
                <a:solidFill>
                  <a:srgbClr val="405449"/>
                </a:solidFill>
                <a:latin typeface="Nobile" pitchFamily="34" charset="0"/>
                <a:ea typeface="Nobile" pitchFamily="34" charset="-122"/>
                <a:cs typeface="Nobile" pitchFamily="34" charset="-120"/>
              </a:rPr>
              <a:t>Côte d'Ivoire shows the highest improved water access, while Tanzania has the lowest among the top 10.</a:t>
            </a:r>
            <a:endParaRPr lang="en-US" sz="1700" dirty="0"/>
          </a:p>
        </p:txBody>
      </p:sp>
      <p:sp useBgFill="1">
        <p:nvSpPr>
          <p:cNvPr id="6" name="Text 3"/>
          <p:cNvSpPr/>
          <p:nvPr/>
        </p:nvSpPr>
        <p:spPr>
          <a:xfrm>
            <a:off x="7591306" y="1843089"/>
            <a:ext cx="5639276" cy="343853"/>
          </a:xfrm>
          <a:prstGeom prst="rect">
            <a:avLst/>
          </a:prstGeom>
          <a:ln/>
        </p:spPr>
        <p:txBody>
          <a:bodyPr wrap="none" lIns="0" tIns="0" rIns="0" bIns="0" rtlCol="0" anchor="t"/>
          <a:lstStyle/>
          <a:p>
            <a:pPr>
              <a:lnSpc>
                <a:spcPts val="2700"/>
              </a:lnSpc>
            </a:pPr>
            <a:r>
              <a:rPr lang="en-US" sz="2150" b="1" dirty="0">
                <a:solidFill>
                  <a:srgbClr val="3B4540"/>
                </a:solidFill>
                <a:latin typeface="Fraunces Extra Bold" pitchFamily="34" charset="0"/>
                <a:ea typeface="Fraunces Extra Bold" pitchFamily="34" charset="-122"/>
                <a:cs typeface="Fraunces Extra Bold" pitchFamily="34" charset="-120"/>
              </a:rPr>
              <a:t>WASH Access and Sanitation by Country</a:t>
            </a:r>
            <a:endParaRPr lang="en-US" sz="2150" dirty="0"/>
          </a:p>
        </p:txBody>
      </p:sp>
      <p:pic>
        <p:nvPicPr>
          <p:cNvPr id="7" name="Image 1" descr="preencoded.png"/>
          <p:cNvPicPr>
            <a:picLocks noChangeAspect="1"/>
          </p:cNvPicPr>
          <p:nvPr/>
        </p:nvPicPr>
        <p:blipFill>
          <a:blip r:embed="rId4"/>
          <a:stretch>
            <a:fillRect/>
          </a:stretch>
        </p:blipFill>
        <p:spPr>
          <a:xfrm>
            <a:off x="7264400" y="2778323"/>
            <a:ext cx="6878320" cy="3810000"/>
          </a:xfrm>
          <a:prstGeom prst="rect">
            <a:avLst/>
          </a:prstGeom>
          <a:effectLst>
            <a:outerShdw blurRad="50800" dist="50800" dir="5400000" sx="102000" sy="102000" algn="ctr" rotWithShape="0">
              <a:srgbClr val="000000">
                <a:alpha val="22000"/>
              </a:srgbClr>
            </a:outerShdw>
          </a:effectLst>
        </p:spPr>
      </p:pic>
      <p:sp>
        <p:nvSpPr>
          <p:cNvPr id="8" name="Text 4"/>
          <p:cNvSpPr/>
          <p:nvPr/>
        </p:nvSpPr>
        <p:spPr>
          <a:xfrm>
            <a:off x="7591306" y="6835853"/>
            <a:ext cx="6276380" cy="880179"/>
          </a:xfrm>
          <a:prstGeom prst="rect">
            <a:avLst/>
          </a:prstGeom>
          <a:noFill/>
          <a:ln/>
        </p:spPr>
        <p:txBody>
          <a:bodyPr wrap="square" lIns="0" tIns="0" rIns="0" bIns="0" rtlCol="0" anchor="t"/>
          <a:lstStyle/>
          <a:p>
            <a:pPr>
              <a:lnSpc>
                <a:spcPts val="2750"/>
              </a:lnSpc>
            </a:pPr>
            <a:r>
              <a:rPr lang="en-US" sz="1700" dirty="0">
                <a:solidFill>
                  <a:srgbClr val="405449"/>
                </a:solidFill>
                <a:latin typeface="Nobile" pitchFamily="34" charset="0"/>
                <a:ea typeface="Nobile" pitchFamily="34" charset="-122"/>
                <a:cs typeface="Nobile" pitchFamily="34" charset="-120"/>
              </a:rPr>
              <a:t>Nigeria leads in improved water and sanitation access, followed by Rwanda. Uganda has the lowest access.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sp useBgFill="1">
        <p:nvSpPr>
          <p:cNvPr id="2" name="Text 0"/>
          <p:cNvSpPr/>
          <p:nvPr/>
        </p:nvSpPr>
        <p:spPr>
          <a:xfrm>
            <a:off x="793790" y="2486739"/>
            <a:ext cx="6581775" cy="708779"/>
          </a:xfrm>
          <a:prstGeom prst="rect">
            <a:avLst/>
          </a:prstGeom>
          <a:ln/>
        </p:spPr>
        <p:txBody>
          <a:bodyPr wrap="none" lIns="0" tIns="0" rIns="0" bIns="0" rtlCol="0" anchor="t"/>
          <a:lstStyle/>
          <a:p>
            <a:pPr>
              <a:lnSpc>
                <a:spcPts val="5550"/>
              </a:lnSpc>
            </a:pPr>
            <a:r>
              <a:rPr lang="en-US" sz="4450" b="1" dirty="0">
                <a:solidFill>
                  <a:srgbClr val="3B4540"/>
                </a:solidFill>
                <a:latin typeface="Fraunces Extra Bold" pitchFamily="34" charset="0"/>
                <a:ea typeface="Fraunces Extra Bold" pitchFamily="34" charset="-122"/>
                <a:cs typeface="Fraunces Extra Bold" pitchFamily="34" charset="-120"/>
              </a:rPr>
              <a:t>Statistical Test Results</a:t>
            </a:r>
            <a:endParaRPr lang="en-US" sz="4450" dirty="0"/>
          </a:p>
        </p:txBody>
      </p:sp>
      <p:sp>
        <p:nvSpPr>
          <p:cNvPr id="3" name="Shape 1"/>
          <p:cNvSpPr/>
          <p:nvPr/>
        </p:nvSpPr>
        <p:spPr>
          <a:xfrm>
            <a:off x="793790" y="3649147"/>
            <a:ext cx="6407944" cy="2093714"/>
          </a:xfrm>
          <a:prstGeom prst="roundRect">
            <a:avLst>
              <a:gd name="adj" fmla="val 6988"/>
            </a:avLst>
          </a:prstGeom>
          <a:noFill/>
          <a:ln w="30480">
            <a:solidFill>
              <a:srgbClr val="CED9CE">
                <a:alpha val="15000"/>
              </a:srgbClr>
            </a:solidFill>
            <a:prstDash val="solid"/>
          </a:ln>
        </p:spPr>
        <p:txBody>
          <a:bodyPr/>
          <a:lstStyle/>
          <a:p>
            <a:endParaRPr lang="en-US"/>
          </a:p>
        </p:txBody>
      </p:sp>
      <p:sp>
        <p:nvSpPr>
          <p:cNvPr id="4" name="Shape 2"/>
          <p:cNvSpPr/>
          <p:nvPr/>
        </p:nvSpPr>
        <p:spPr>
          <a:xfrm>
            <a:off x="763310" y="3649147"/>
            <a:ext cx="121920" cy="2093714"/>
          </a:xfrm>
          <a:prstGeom prst="roundRect">
            <a:avLst>
              <a:gd name="adj" fmla="val 167442"/>
            </a:avLst>
          </a:prstGeom>
          <a:solidFill>
            <a:srgbClr val="438951"/>
          </a:solidFill>
          <a:ln/>
        </p:spPr>
        <p:txBody>
          <a:bodyPr/>
          <a:lstStyle/>
          <a:p>
            <a:endParaRPr lang="en-US"/>
          </a:p>
        </p:txBody>
      </p:sp>
      <p:sp useBgFill="1">
        <p:nvSpPr>
          <p:cNvPr id="5" name="Text 3"/>
          <p:cNvSpPr/>
          <p:nvPr/>
        </p:nvSpPr>
        <p:spPr>
          <a:xfrm>
            <a:off x="1142524" y="3906441"/>
            <a:ext cx="5307806" cy="354330"/>
          </a:xfrm>
          <a:prstGeom prst="rect">
            <a:avLst/>
          </a:prstGeom>
          <a:ln/>
        </p:spPr>
        <p:txBody>
          <a:bodyPr wrap="none" lIns="0" tIns="0" rIns="0" bIns="0" rtlCol="0" anchor="t"/>
          <a:lstStyle/>
          <a:p>
            <a:pPr>
              <a:lnSpc>
                <a:spcPts val="2750"/>
              </a:lnSpc>
            </a:pPr>
            <a:r>
              <a:rPr lang="en-US" sz="2200" b="1" dirty="0">
                <a:solidFill>
                  <a:srgbClr val="405449"/>
                </a:solidFill>
                <a:latin typeface="Fraunces Extra Bold" pitchFamily="34" charset="0"/>
                <a:ea typeface="Fraunces Extra Bold" pitchFamily="34" charset="-122"/>
                <a:cs typeface="Fraunces Extra Bold" pitchFamily="34" charset="-120"/>
              </a:rPr>
              <a:t>Normality Check (Shapiro-Wilk Test)</a:t>
            </a:r>
            <a:endParaRPr lang="en-US" sz="2200" dirty="0"/>
          </a:p>
        </p:txBody>
      </p:sp>
      <p:sp>
        <p:nvSpPr>
          <p:cNvPr id="6" name="Text 4"/>
          <p:cNvSpPr/>
          <p:nvPr/>
        </p:nvSpPr>
        <p:spPr>
          <a:xfrm>
            <a:off x="1142524" y="4396859"/>
            <a:ext cx="5801916" cy="1088708"/>
          </a:xfrm>
          <a:prstGeom prst="rect">
            <a:avLst/>
          </a:prstGeom>
          <a:noFill/>
          <a:ln/>
        </p:spPr>
        <p:txBody>
          <a:bodyPr wrap="square" lIns="0" tIns="0" rIns="0" bIns="0" rtlCol="0" anchor="t"/>
          <a:lstStyle/>
          <a:p>
            <a:pPr>
              <a:lnSpc>
                <a:spcPts val="2850"/>
              </a:lnSpc>
            </a:pPr>
            <a:r>
              <a:rPr lang="en-US" sz="1750" dirty="0">
                <a:solidFill>
                  <a:srgbClr val="405449"/>
                </a:solidFill>
                <a:latin typeface="Nobile" pitchFamily="34" charset="0"/>
                <a:ea typeface="Nobile" pitchFamily="34" charset="-122"/>
                <a:cs typeface="Nobile" pitchFamily="34" charset="-120"/>
              </a:rPr>
              <a:t>Improved Water and Sanitation for Low and Lower-Middle Income groups are normally distributed (p = 0.000).</a:t>
            </a:r>
            <a:endParaRPr lang="en-US" sz="1750" dirty="0"/>
          </a:p>
        </p:txBody>
      </p:sp>
      <p:sp>
        <p:nvSpPr>
          <p:cNvPr id="7" name="Shape 5"/>
          <p:cNvSpPr/>
          <p:nvPr/>
        </p:nvSpPr>
        <p:spPr>
          <a:xfrm>
            <a:off x="7428550" y="3649147"/>
            <a:ext cx="6408063" cy="2093714"/>
          </a:xfrm>
          <a:prstGeom prst="roundRect">
            <a:avLst>
              <a:gd name="adj" fmla="val 6988"/>
            </a:avLst>
          </a:prstGeom>
          <a:noFill/>
          <a:ln w="30480">
            <a:solidFill>
              <a:srgbClr val="CED9CE"/>
            </a:solidFill>
            <a:prstDash val="solid"/>
          </a:ln>
        </p:spPr>
        <p:txBody>
          <a:bodyPr/>
          <a:lstStyle/>
          <a:p>
            <a:endParaRPr lang="en-US"/>
          </a:p>
        </p:txBody>
      </p:sp>
      <p:sp>
        <p:nvSpPr>
          <p:cNvPr id="8" name="Shape 6"/>
          <p:cNvSpPr/>
          <p:nvPr/>
        </p:nvSpPr>
        <p:spPr>
          <a:xfrm>
            <a:off x="7398067" y="3649147"/>
            <a:ext cx="121920" cy="2093714"/>
          </a:xfrm>
          <a:prstGeom prst="roundRect">
            <a:avLst>
              <a:gd name="adj" fmla="val 167442"/>
            </a:avLst>
          </a:prstGeom>
          <a:solidFill>
            <a:srgbClr val="438951"/>
          </a:solidFill>
          <a:ln/>
        </p:spPr>
        <p:txBody>
          <a:bodyPr/>
          <a:lstStyle/>
          <a:p>
            <a:endParaRPr lang="en-US"/>
          </a:p>
        </p:txBody>
      </p:sp>
      <p:sp useBgFill="1">
        <p:nvSpPr>
          <p:cNvPr id="9" name="Text 7"/>
          <p:cNvSpPr/>
          <p:nvPr/>
        </p:nvSpPr>
        <p:spPr>
          <a:xfrm>
            <a:off x="7777284" y="3906441"/>
            <a:ext cx="2835235" cy="354330"/>
          </a:xfrm>
          <a:prstGeom prst="rect">
            <a:avLst/>
          </a:prstGeom>
          <a:ln/>
        </p:spPr>
        <p:txBody>
          <a:bodyPr wrap="none" lIns="0" tIns="0" rIns="0" bIns="0" rtlCol="0" anchor="t"/>
          <a:lstStyle/>
          <a:p>
            <a:pPr>
              <a:lnSpc>
                <a:spcPts val="2750"/>
              </a:lnSpc>
            </a:pPr>
            <a:r>
              <a:rPr lang="en-US" sz="2200" b="1" dirty="0">
                <a:solidFill>
                  <a:srgbClr val="405449"/>
                </a:solidFill>
                <a:latin typeface="Fraunces Extra Bold" pitchFamily="34" charset="0"/>
                <a:ea typeface="Fraunces Extra Bold" pitchFamily="34" charset="-122"/>
                <a:cs typeface="Fraunces Extra Bold" pitchFamily="34" charset="-120"/>
              </a:rPr>
              <a:t>T-test Results</a:t>
            </a:r>
            <a:endParaRPr lang="en-US" sz="2200" dirty="0"/>
          </a:p>
        </p:txBody>
      </p:sp>
      <p:sp>
        <p:nvSpPr>
          <p:cNvPr id="10" name="Text 8"/>
          <p:cNvSpPr/>
          <p:nvPr/>
        </p:nvSpPr>
        <p:spPr>
          <a:xfrm>
            <a:off x="7777284" y="4396859"/>
            <a:ext cx="5802035" cy="1088708"/>
          </a:xfrm>
          <a:prstGeom prst="rect">
            <a:avLst/>
          </a:prstGeom>
          <a:noFill/>
          <a:ln/>
        </p:spPr>
        <p:txBody>
          <a:bodyPr wrap="square" lIns="0" tIns="0" rIns="0" bIns="0" rtlCol="0" anchor="t"/>
          <a:lstStyle/>
          <a:p>
            <a:pPr>
              <a:lnSpc>
                <a:spcPts val="2850"/>
              </a:lnSpc>
            </a:pPr>
            <a:r>
              <a:rPr lang="en-US" sz="1750" dirty="0">
                <a:solidFill>
                  <a:srgbClr val="405449"/>
                </a:solidFill>
                <a:latin typeface="Nobile" pitchFamily="34" charset="0"/>
                <a:ea typeface="Nobile" pitchFamily="34" charset="-122"/>
                <a:cs typeface="Nobile" pitchFamily="34" charset="-120"/>
              </a:rPr>
              <a:t>Statistically significant difference in improved water access (t = -7.061, p = 0.000) and sanitation access (t = -5.576, p = 0.000).</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useBgFill="1">
        <p:nvSpPr>
          <p:cNvPr id="3" name="Text 0"/>
          <p:cNvSpPr/>
          <p:nvPr/>
        </p:nvSpPr>
        <p:spPr>
          <a:xfrm>
            <a:off x="793790" y="1565753"/>
            <a:ext cx="5935147" cy="613776"/>
          </a:xfrm>
          <a:prstGeom prst="rect">
            <a:avLst/>
          </a:prstGeom>
          <a:ln/>
        </p:spPr>
        <p:txBody>
          <a:bodyPr wrap="none" lIns="0" tIns="0" rIns="0" bIns="0" rtlCol="0" anchor="t"/>
          <a:lstStyle/>
          <a:p>
            <a:pPr>
              <a:lnSpc>
                <a:spcPts val="5550"/>
              </a:lnSpc>
            </a:pPr>
            <a:r>
              <a:rPr lang="en-US" sz="4450" b="1" dirty="0">
                <a:solidFill>
                  <a:srgbClr val="3B4540"/>
                </a:solidFill>
                <a:latin typeface="Fraunces Extra Bold" pitchFamily="34" charset="0"/>
                <a:ea typeface="Fraunces Extra Bold" pitchFamily="34" charset="-122"/>
                <a:cs typeface="Fraunces Extra Bold" pitchFamily="34" charset="-120"/>
              </a:rPr>
              <a:t>Correlation Analysis</a:t>
            </a:r>
            <a:endParaRPr lang="en-US" sz="4450" dirty="0"/>
          </a:p>
        </p:txBody>
      </p:sp>
      <p:sp>
        <p:nvSpPr>
          <p:cNvPr id="4" name="Text 1"/>
          <p:cNvSpPr/>
          <p:nvPr/>
        </p:nvSpPr>
        <p:spPr>
          <a:xfrm>
            <a:off x="793790" y="3437215"/>
            <a:ext cx="7556421" cy="362903"/>
          </a:xfrm>
          <a:prstGeom prst="rect">
            <a:avLst/>
          </a:prstGeom>
          <a:noFill/>
          <a:ln/>
        </p:spPr>
        <p:txBody>
          <a:bodyPr wrap="none" lIns="0" tIns="0" rIns="0" bIns="0" rtlCol="0" anchor="t"/>
          <a:lstStyle/>
          <a:p>
            <a:pPr>
              <a:lnSpc>
                <a:spcPts val="2850"/>
              </a:lnSpc>
            </a:pPr>
            <a:r>
              <a:rPr lang="en-US" sz="1750" dirty="0">
                <a:solidFill>
                  <a:srgbClr val="405449"/>
                </a:solidFill>
                <a:latin typeface="Nobile" pitchFamily="34" charset="0"/>
                <a:ea typeface="Nobile" pitchFamily="34" charset="-122"/>
                <a:cs typeface="Nobile" pitchFamily="34" charset="-120"/>
              </a:rPr>
              <a:t>Using Spearman correlation due to non-normal data, we found:</a:t>
            </a:r>
            <a:endParaRPr lang="en-US" sz="1750" dirty="0"/>
          </a:p>
        </p:txBody>
      </p:sp>
      <p:sp>
        <p:nvSpPr>
          <p:cNvPr id="5" name="Text 2"/>
          <p:cNvSpPr/>
          <p:nvPr/>
        </p:nvSpPr>
        <p:spPr>
          <a:xfrm>
            <a:off x="793790" y="4055269"/>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Improved Water vs. Under-5 Mortality: r = -0.444, p = 0.0000</a:t>
            </a:r>
            <a:endParaRPr lang="en-US" sz="1750" dirty="0"/>
          </a:p>
        </p:txBody>
      </p:sp>
      <p:sp>
        <p:nvSpPr>
          <p:cNvPr id="6" name="Text 3"/>
          <p:cNvSpPr/>
          <p:nvPr/>
        </p:nvSpPr>
        <p:spPr>
          <a:xfrm>
            <a:off x="793790" y="4497467"/>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Improved Sanitation vs. Under-5 Mortality: r = -0.511, p = 0.0000</a:t>
            </a:r>
            <a:endParaRPr lang="en-US" sz="1750" dirty="0"/>
          </a:p>
        </p:txBody>
      </p:sp>
      <p:sp>
        <p:nvSpPr>
          <p:cNvPr id="7" name="Text 4"/>
          <p:cNvSpPr/>
          <p:nvPr/>
        </p:nvSpPr>
        <p:spPr>
          <a:xfrm>
            <a:off x="793790" y="5115520"/>
            <a:ext cx="7047503" cy="1448118"/>
          </a:xfrm>
          <a:prstGeom prst="rect">
            <a:avLst/>
          </a:prstGeom>
          <a:noFill/>
          <a:ln/>
        </p:spPr>
        <p:txBody>
          <a:bodyPr wrap="square" lIns="0" tIns="0" rIns="0" bIns="0" rtlCol="0" anchor="t"/>
          <a:lstStyle/>
          <a:p>
            <a:pPr>
              <a:lnSpc>
                <a:spcPts val="2850"/>
              </a:lnSpc>
            </a:pPr>
            <a:r>
              <a:rPr lang="en-US" sz="1750" dirty="0">
                <a:solidFill>
                  <a:srgbClr val="405449"/>
                </a:solidFill>
                <a:latin typeface="Nobile" pitchFamily="34" charset="0"/>
                <a:ea typeface="Nobile" pitchFamily="34" charset="-122"/>
                <a:cs typeface="Nobile" pitchFamily="34" charset="-120"/>
              </a:rPr>
              <a:t>This indicates a negative correlation: as WASH access improves, under-5 mortality rates tend to decrease.</a:t>
            </a:r>
            <a:endParaRPr lang="en-US" sz="1750" dirty="0"/>
          </a:p>
        </p:txBody>
      </p:sp>
      <p:pic>
        <p:nvPicPr>
          <p:cNvPr id="8" name="Picture 7"/>
          <p:cNvPicPr/>
          <p:nvPr/>
        </p:nvPicPr>
        <p:blipFill>
          <a:blip r:embed="rId3"/>
          <a:stretch>
            <a:fillRect/>
          </a:stretch>
        </p:blipFill>
        <p:spPr>
          <a:xfrm>
            <a:off x="8350210" y="2091847"/>
            <a:ext cx="6179981" cy="4230596"/>
          </a:xfrm>
          <a:prstGeom prst="rect">
            <a:avLst/>
          </a:prstGeom>
          <a:effectLst>
            <a:outerShdw blurRad="50800" dist="50800" dir="5400000" sx="102000" sy="102000" algn="ctr" rotWithShape="0">
              <a:srgbClr val="000000">
                <a:alpha val="28000"/>
              </a:srgbClr>
            </a:outerShdw>
          </a:effectLst>
        </p:spPr>
      </p:pic>
    </p:spTree>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3691</TotalTime>
  <Words>710</Words>
  <Application>Microsoft Office PowerPoint</Application>
  <PresentationFormat>Custom</PresentationFormat>
  <Paragraphs>73</Paragraphs>
  <Slides>11</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Nobile</vt:lpstr>
      <vt:lpstr>Fraunces Extra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Bigwi</dc:creator>
  <cp:lastModifiedBy>IRADUKUNDA ELIE</cp:lastModifiedBy>
  <cp:revision>16</cp:revision>
  <dcterms:created xsi:type="dcterms:W3CDTF">2025-07-18T18:42:20Z</dcterms:created>
  <dcterms:modified xsi:type="dcterms:W3CDTF">2025-07-24T07:19:28Z</dcterms:modified>
</cp:coreProperties>
</file>